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62" r:id="rId4"/>
    <p:sldId id="260" r:id="rId5"/>
    <p:sldId id="261" r:id="rId6"/>
    <p:sldId id="258" r:id="rId7"/>
    <p:sldId id="259" r:id="rId8"/>
    <p:sldId id="265" r:id="rId9"/>
    <p:sldId id="263" r:id="rId10"/>
    <p:sldId id="264" r:id="rId11"/>
    <p:sldId id="270" r:id="rId12"/>
    <p:sldId id="266" r:id="rId13"/>
    <p:sldId id="267" r:id="rId14"/>
    <p:sldId id="268" r:id="rId15"/>
    <p:sldId id="269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82A6CB-0165-C36C-3CC9-15A35B5101A9}" v="18" dt="2024-10-24T16:23:36.3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4EF30-2550-4C2C-9C88-5FABC2C97483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77CB4-6F56-464D-B2F0-5C8ED8675C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4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77CB4-6F56-464D-B2F0-5C8ED8675C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0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74196"/>
            <a:ext cx="9144000" cy="2842957"/>
          </a:xfrm>
        </p:spPr>
        <p:txBody>
          <a:bodyPr>
            <a:normAutofit/>
          </a:bodyPr>
          <a:lstStyle/>
          <a:p>
            <a:r>
              <a:rPr lang="en-US" sz="4800" err="1">
                <a:solidFill>
                  <a:schemeClr val="bg1"/>
                </a:solidFill>
                <a:ea typeface="+mj-lt"/>
                <a:cs typeface="+mj-lt"/>
              </a:rPr>
              <a:t>Identificación</a:t>
            </a: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4800" err="1">
                <a:solidFill>
                  <a:schemeClr val="bg1"/>
                </a:solidFill>
                <a:ea typeface="+mj-lt"/>
                <a:cs typeface="+mj-lt"/>
              </a:rPr>
              <a:t>automática</a:t>
            </a: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 de </a:t>
            </a:r>
            <a:r>
              <a:rPr lang="en-US" sz="4800" err="1">
                <a:solidFill>
                  <a:schemeClr val="bg1"/>
                </a:solidFill>
                <a:ea typeface="+mj-lt"/>
                <a:cs typeface="+mj-lt"/>
              </a:rPr>
              <a:t>patologías</a:t>
            </a: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4800" err="1">
                <a:solidFill>
                  <a:schemeClr val="bg1"/>
                </a:solidFill>
                <a:ea typeface="+mj-lt"/>
                <a:cs typeface="+mj-lt"/>
              </a:rPr>
              <a:t>en</a:t>
            </a: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 la </a:t>
            </a:r>
            <a:r>
              <a:rPr lang="en-US" sz="4800" err="1">
                <a:solidFill>
                  <a:schemeClr val="bg1"/>
                </a:solidFill>
                <a:ea typeface="+mj-lt"/>
                <a:cs typeface="+mj-lt"/>
              </a:rPr>
              <a:t>voz</a:t>
            </a: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 a </a:t>
            </a:r>
            <a:r>
              <a:rPr lang="en-US" sz="4800" err="1">
                <a:solidFill>
                  <a:schemeClr val="bg1"/>
                </a:solidFill>
                <a:ea typeface="+mj-lt"/>
                <a:cs typeface="+mj-lt"/>
              </a:rPr>
              <a:t>partir</a:t>
            </a: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 de </a:t>
            </a:r>
            <a:r>
              <a:rPr lang="en-US" sz="4800" err="1">
                <a:solidFill>
                  <a:schemeClr val="bg1"/>
                </a:solidFill>
                <a:ea typeface="+mj-lt"/>
                <a:cs typeface="+mj-lt"/>
              </a:rPr>
              <a:t>técnicas</a:t>
            </a: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 de </a:t>
            </a:r>
            <a:r>
              <a:rPr lang="en-US" sz="4800" err="1">
                <a:solidFill>
                  <a:schemeClr val="bg1"/>
                </a:solidFill>
                <a:ea typeface="+mj-lt"/>
                <a:cs typeface="+mj-lt"/>
              </a:rPr>
              <a:t>aprendizaje</a:t>
            </a: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4800" err="1">
                <a:solidFill>
                  <a:schemeClr val="bg1"/>
                </a:solidFill>
                <a:ea typeface="+mj-lt"/>
                <a:cs typeface="+mj-lt"/>
              </a:rPr>
              <a:t>automático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81251"/>
            <a:ext cx="9144000" cy="165576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Autores</a:t>
            </a:r>
            <a:br>
              <a:rPr lang="en-US" b="1" dirty="0"/>
            </a:br>
            <a:r>
              <a:rPr lang="en-US" dirty="0">
                <a:solidFill>
                  <a:schemeClr val="bg1"/>
                </a:solidFill>
              </a:rPr>
              <a:t>Juan Esteban Acosta López y Carlos Felipe Palacio Lozano</a:t>
            </a:r>
            <a:br>
              <a:rPr lang="en-US" dirty="0"/>
            </a:br>
            <a:br>
              <a:rPr lang="en-US" dirty="0"/>
            </a:br>
            <a:r>
              <a:rPr lang="en-US" sz="2600" b="1" dirty="0" err="1">
                <a:solidFill>
                  <a:schemeClr val="bg1"/>
                </a:solidFill>
              </a:rPr>
              <a:t>Dirigido</a:t>
            </a:r>
            <a:r>
              <a:rPr lang="en-US" sz="2600" b="1" dirty="0">
                <a:solidFill>
                  <a:schemeClr val="bg1"/>
                </a:solidFill>
              </a:rPr>
              <a:t> </a:t>
            </a:r>
            <a:r>
              <a:rPr lang="en-US" sz="2600" b="1" dirty="0" err="1">
                <a:solidFill>
                  <a:schemeClr val="bg1"/>
                </a:solidFill>
              </a:rPr>
              <a:t>por</a:t>
            </a:r>
            <a:endParaRPr lang="en-US" sz="26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Dr. Julian Gil Gonzalez</a:t>
            </a:r>
          </a:p>
        </p:txBody>
      </p:sp>
      <p:pic>
        <p:nvPicPr>
          <p:cNvPr id="4" name="Picture 3" descr="A blue and black background with white text&#10;&#10;Description automatically generated">
            <a:extLst>
              <a:ext uri="{FF2B5EF4-FFF2-40B4-BE49-F238E27FC236}">
                <a16:creationId xmlns:a16="http://schemas.microsoft.com/office/drawing/2014/main" id="{BD15D4ED-56DE-1977-4F64-3BB898D74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779" y="-714052"/>
            <a:ext cx="3749758" cy="3936176"/>
          </a:xfrm>
          <a:prstGeom prst="rect">
            <a:avLst/>
          </a:prstGeom>
        </p:spPr>
      </p:pic>
      <p:pic>
        <p:nvPicPr>
          <p:cNvPr id="9" name="Content Placeholder 3" descr="A black and white logo&#10;&#10;Description automatically generated">
            <a:extLst>
              <a:ext uri="{FF2B5EF4-FFF2-40B4-BE49-F238E27FC236}">
                <a16:creationId xmlns:a16="http://schemas.microsoft.com/office/drawing/2014/main" id="{909689E1-A4FC-DC74-210E-41E9A5CF0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429" y="3229957"/>
            <a:ext cx="41267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2067-C0D8-0C85-DAF7-5B60D42B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Conjunto de datos: técnicas aprendizaje profundo</a:t>
            </a:r>
          </a:p>
        </p:txBody>
      </p:sp>
      <p:pic>
        <p:nvPicPr>
          <p:cNvPr id="4" name="Picture 3" descr="A red and blue lines&#10;&#10;Description automatically generated">
            <a:extLst>
              <a:ext uri="{FF2B5EF4-FFF2-40B4-BE49-F238E27FC236}">
                <a16:creationId xmlns:a16="http://schemas.microsoft.com/office/drawing/2014/main" id="{4396C512-37DF-EAC6-43BC-A508CFF70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856" y="2337581"/>
            <a:ext cx="5411305" cy="2168669"/>
          </a:xfrm>
          <a:prstGeom prst="rect">
            <a:avLst/>
          </a:prstGeom>
        </p:spPr>
      </p:pic>
      <p:pic>
        <p:nvPicPr>
          <p:cNvPr id="5" name="Picture 4" descr="A blue and orange striped background&#10;&#10;Description automatically generated">
            <a:extLst>
              <a:ext uri="{FF2B5EF4-FFF2-40B4-BE49-F238E27FC236}">
                <a16:creationId xmlns:a16="http://schemas.microsoft.com/office/drawing/2014/main" id="{F560042B-6FB1-5A28-C34C-1ADE2F914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91" y="2349491"/>
            <a:ext cx="5400261" cy="2157625"/>
          </a:xfrm>
          <a:prstGeom prst="rect">
            <a:avLst/>
          </a:prstGeom>
        </p:spPr>
      </p:pic>
      <p:pic>
        <p:nvPicPr>
          <p:cNvPr id="7" name="Picture 6" descr="A blue and black background with white text&#10;&#10;Description automatically generated">
            <a:extLst>
              <a:ext uri="{FF2B5EF4-FFF2-40B4-BE49-F238E27FC236}">
                <a16:creationId xmlns:a16="http://schemas.microsoft.com/office/drawing/2014/main" id="{345F913B-6A82-C839-E6D7-469C84F68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4412" y="-602540"/>
            <a:ext cx="3257247" cy="3425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2DF658-E0A8-8F49-864B-CCD24CCE6957}"/>
              </a:ext>
            </a:extLst>
          </p:cNvPr>
          <p:cNvSpPr txBox="1"/>
          <p:nvPr/>
        </p:nvSpPr>
        <p:spPr>
          <a:xfrm>
            <a:off x="2442365" y="4620446"/>
            <a:ext cx="1581615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Voz Saludable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357BDA-A2AC-1158-7D77-CE154B2DC365}"/>
              </a:ext>
            </a:extLst>
          </p:cNvPr>
          <p:cNvSpPr txBox="1"/>
          <p:nvPr/>
        </p:nvSpPr>
        <p:spPr>
          <a:xfrm>
            <a:off x="7958502" y="4623667"/>
            <a:ext cx="169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Voz</a:t>
            </a:r>
            <a:r>
              <a:rPr lang="es-419"/>
              <a:t> Patológica</a:t>
            </a:r>
          </a:p>
        </p:txBody>
      </p:sp>
      <p:pic>
        <p:nvPicPr>
          <p:cNvPr id="3" name="Picture 2" descr="Espectro - Iconos gratis de música">
            <a:extLst>
              <a:ext uri="{FF2B5EF4-FFF2-40B4-BE49-F238E27FC236}">
                <a16:creationId xmlns:a16="http://schemas.microsoft.com/office/drawing/2014/main" id="{B62F5B3C-9662-9295-BAC8-40ECE05C8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348" y="5191981"/>
            <a:ext cx="1347305" cy="133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08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87A4-6DD7-4F20-AF48-16EE931D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Aumento</a:t>
            </a:r>
            <a:r>
              <a:rPr lang="en-US"/>
              <a:t> de </a:t>
            </a:r>
            <a:r>
              <a:rPr lang="en-US" err="1"/>
              <a:t>datos</a:t>
            </a:r>
            <a:r>
              <a:rPr lang="en-US"/>
              <a:t> y </a:t>
            </a:r>
            <a:r>
              <a:rPr lang="en-US" err="1"/>
              <a:t>normalización</a:t>
            </a:r>
          </a:p>
        </p:txBody>
      </p:sp>
      <p:pic>
        <p:nvPicPr>
          <p:cNvPr id="5" name="Content Placeholder 3" descr="A black and white logo&#10;&#10;Description automatically generated">
            <a:extLst>
              <a:ext uri="{FF2B5EF4-FFF2-40B4-BE49-F238E27FC236}">
                <a16:creationId xmlns:a16="http://schemas.microsoft.com/office/drawing/2014/main" id="{C5528686-4174-B1BE-5835-BED945C9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429" y="3229957"/>
            <a:ext cx="4126753" cy="4351338"/>
          </a:xfrm>
          <a:prstGeom prst="rect">
            <a:avLst/>
          </a:prstGeom>
        </p:spPr>
      </p:pic>
      <p:pic>
        <p:nvPicPr>
          <p:cNvPr id="6" name="Picture 5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A71E80B1-9BAE-DAAD-146D-242457495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" y="1686253"/>
            <a:ext cx="4743395" cy="1171221"/>
          </a:xfrm>
          <a:prstGeom prst="rect">
            <a:avLst/>
          </a:prstGeom>
        </p:spPr>
      </p:pic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B52347C0-81B9-1E46-9167-2A262A484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480" y="1606550"/>
            <a:ext cx="5763895" cy="1318260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D19A3E6-8F0E-C619-B340-C75335CA1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388" y="2888974"/>
            <a:ext cx="6285948" cy="3896581"/>
          </a:xfrm>
          <a:prstGeom prst="rect">
            <a:avLst/>
          </a:prstGeom>
        </p:spPr>
      </p:pic>
      <p:pic>
        <p:nvPicPr>
          <p:cNvPr id="10" name="Picture 9" descr="Gráfico de datos en aumento - Iconos gratis de interfaz">
            <a:extLst>
              <a:ext uri="{FF2B5EF4-FFF2-40B4-BE49-F238E27FC236}">
                <a16:creationId xmlns:a16="http://schemas.microsoft.com/office/drawing/2014/main" id="{45DD2C6A-9AAF-1C04-66B6-C42000CDC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3" y="4030983"/>
            <a:ext cx="1153153" cy="1153153"/>
          </a:xfrm>
          <a:prstGeom prst="rect">
            <a:avLst/>
          </a:prstGeom>
        </p:spPr>
      </p:pic>
      <p:pic>
        <p:nvPicPr>
          <p:cNvPr id="11" name="Picture 10" descr="Icono de Normalización Flaticons Flat Circular | Freepik">
            <a:extLst>
              <a:ext uri="{FF2B5EF4-FFF2-40B4-BE49-F238E27FC236}">
                <a16:creationId xmlns:a16="http://schemas.microsoft.com/office/drawing/2014/main" id="{DD2716FD-E655-C494-EFE8-DDEC1F8BF7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8960" y="218440"/>
            <a:ext cx="1391920" cy="139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68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B6425-918F-44E5-BA30-72D89E06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Desarrollo e implementación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33425-5271-6BAE-D0D8-F0B859A75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81920" cy="38738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CO"/>
              <a:t>Regresión logística</a:t>
            </a:r>
          </a:p>
          <a:p>
            <a:r>
              <a:rPr lang="es-CO"/>
              <a:t>Árbol de decisión</a:t>
            </a:r>
          </a:p>
          <a:p>
            <a:r>
              <a:rPr lang="es-CO" err="1"/>
              <a:t>Random</a:t>
            </a:r>
            <a:r>
              <a:rPr lang="es-CO"/>
              <a:t> Forest</a:t>
            </a:r>
          </a:p>
          <a:p>
            <a:r>
              <a:rPr lang="es-CO"/>
              <a:t>KNN</a:t>
            </a:r>
          </a:p>
          <a:p>
            <a:r>
              <a:rPr lang="es-CO"/>
              <a:t>Red neuronal convolucional (CNN)</a:t>
            </a:r>
          </a:p>
          <a:p>
            <a:endParaRPr lang="es-CO"/>
          </a:p>
        </p:txBody>
      </p:sp>
      <p:pic>
        <p:nvPicPr>
          <p:cNvPr id="6" name="Picture 5" descr="Desarrollo - Iconos gratis de interfaz">
            <a:extLst>
              <a:ext uri="{FF2B5EF4-FFF2-40B4-BE49-F238E27FC236}">
                <a16:creationId xmlns:a16="http://schemas.microsoft.com/office/drawing/2014/main" id="{E4E7FE16-696E-6480-0739-3605FBD5C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20" y="1569720"/>
            <a:ext cx="2143760" cy="2194560"/>
          </a:xfrm>
          <a:prstGeom prst="rect">
            <a:avLst/>
          </a:prstGeom>
        </p:spPr>
      </p:pic>
      <p:pic>
        <p:nvPicPr>
          <p:cNvPr id="7" name="Picture 6" descr="Programación PNG, SVG">
            <a:extLst>
              <a:ext uri="{FF2B5EF4-FFF2-40B4-BE49-F238E27FC236}">
                <a16:creationId xmlns:a16="http://schemas.microsoft.com/office/drawing/2014/main" id="{EAD9547B-84B5-AB19-3B26-26ECF5F70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3218575"/>
            <a:ext cx="4318000" cy="4348480"/>
          </a:xfrm>
          <a:prstGeom prst="rect">
            <a:avLst/>
          </a:prstGeom>
        </p:spPr>
      </p:pic>
      <p:pic>
        <p:nvPicPr>
          <p:cNvPr id="9" name="Picture 8" descr="A blue and black background with white text&#10;&#10;Description automatically generated">
            <a:extLst>
              <a:ext uri="{FF2B5EF4-FFF2-40B4-BE49-F238E27FC236}">
                <a16:creationId xmlns:a16="http://schemas.microsoft.com/office/drawing/2014/main" id="{007969F3-4DD4-FF19-F5EA-18E335D3F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779" y="-714052"/>
            <a:ext cx="3749758" cy="393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7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F81CF-A008-9669-3A99-BC806ED33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342"/>
            <a:ext cx="10515600" cy="1325563"/>
          </a:xfrm>
        </p:spPr>
        <p:txBody>
          <a:bodyPr/>
          <a:lstStyle/>
          <a:p>
            <a:r>
              <a:rPr lang="en-US" err="1"/>
              <a:t>Resultados</a:t>
            </a:r>
          </a:p>
        </p:txBody>
      </p:sp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058C46AA-51D4-B3D7-BB91-C68F850B0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3" y="1493976"/>
            <a:ext cx="11734800" cy="4092794"/>
          </a:xfrm>
          <a:prstGeom prst="rect">
            <a:avLst/>
          </a:prstGeom>
        </p:spPr>
      </p:pic>
      <p:pic>
        <p:nvPicPr>
          <p:cNvPr id="8" name="Picture 7" descr="Resultados - Iconos gratis de márketing">
            <a:extLst>
              <a:ext uri="{FF2B5EF4-FFF2-40B4-BE49-F238E27FC236}">
                <a16:creationId xmlns:a16="http://schemas.microsoft.com/office/drawing/2014/main" id="{02BD736F-DD7E-C83A-3E5F-8FB240A21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231" y="167204"/>
            <a:ext cx="1233336" cy="1223176"/>
          </a:xfrm>
          <a:prstGeom prst="rect">
            <a:avLst/>
          </a:prstGeom>
        </p:spPr>
      </p:pic>
      <p:pic>
        <p:nvPicPr>
          <p:cNvPr id="9" name="Content Placeholder 3" descr="A black and white logo&#10;&#10;Description automatically generated">
            <a:extLst>
              <a:ext uri="{FF2B5EF4-FFF2-40B4-BE49-F238E27FC236}">
                <a16:creationId xmlns:a16="http://schemas.microsoft.com/office/drawing/2014/main" id="{AF882103-F152-F526-54B9-1169EB18E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5526" y="4805604"/>
            <a:ext cx="3131073" cy="330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09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F805-5557-8ACF-8721-2CAE6A56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Despliegue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42B9FEF-D3F4-67D1-43C1-DBF063626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5538" y="1844503"/>
            <a:ext cx="4197795" cy="4114800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9BCDA53-4E0C-FCDA-FCA9-7C01FE631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03" y="1846470"/>
            <a:ext cx="5225490" cy="4114800"/>
          </a:xfrm>
          <a:prstGeom prst="rect">
            <a:avLst/>
          </a:prstGeom>
        </p:spPr>
      </p:pic>
      <p:pic>
        <p:nvPicPr>
          <p:cNvPr id="8" name="Picture 7" descr="Despliegue - Iconos gratis de computadora">
            <a:extLst>
              <a:ext uri="{FF2B5EF4-FFF2-40B4-BE49-F238E27FC236}">
                <a16:creationId xmlns:a16="http://schemas.microsoft.com/office/drawing/2014/main" id="{15AD7879-75B0-668D-B277-8184563D3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316" y="-13183"/>
            <a:ext cx="1737360" cy="1706880"/>
          </a:xfrm>
          <a:prstGeom prst="rect">
            <a:avLst/>
          </a:prstGeom>
        </p:spPr>
      </p:pic>
      <p:pic>
        <p:nvPicPr>
          <p:cNvPr id="9" name="Picture 8" descr="A blue and black background with white text&#10;&#10;Description automatically generated">
            <a:extLst>
              <a:ext uri="{FF2B5EF4-FFF2-40B4-BE49-F238E27FC236}">
                <a16:creationId xmlns:a16="http://schemas.microsoft.com/office/drawing/2014/main" id="{FB5B0607-5B05-D771-1C9F-A97AF512A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3452" y="-460493"/>
            <a:ext cx="3089358" cy="322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79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rsonas debatiendo ">
            <a:extLst>
              <a:ext uri="{FF2B5EF4-FFF2-40B4-BE49-F238E27FC236}">
                <a16:creationId xmlns:a16="http://schemas.microsoft.com/office/drawing/2014/main" id="{55760009-C659-9C8C-2689-FB560BE36E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82D40-E936-9F5E-2874-BD8FF4512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err="1">
                <a:solidFill>
                  <a:srgbClr val="FFFFFF"/>
                </a:solidFill>
              </a:rPr>
              <a:t>Conclusiones</a:t>
            </a:r>
          </a:p>
        </p:txBody>
      </p:sp>
      <p:pic>
        <p:nvPicPr>
          <p:cNvPr id="6" name="Content Placeholder 3" descr="A black and white logo&#10;&#10;Description automatically generated">
            <a:extLst>
              <a:ext uri="{FF2B5EF4-FFF2-40B4-BE49-F238E27FC236}">
                <a16:creationId xmlns:a16="http://schemas.microsoft.com/office/drawing/2014/main" id="{1FF88B06-12A9-6C1A-D79D-559399EF8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429" y="3229957"/>
            <a:ext cx="4126753" cy="4351338"/>
          </a:xfrm>
          <a:prstGeom prst="rect">
            <a:avLst/>
          </a:prstGeom>
        </p:spPr>
      </p:pic>
      <p:pic>
        <p:nvPicPr>
          <p:cNvPr id="7" name="Picture 6" descr="Conclusion PNG para descargar gratis">
            <a:extLst>
              <a:ext uri="{FF2B5EF4-FFF2-40B4-BE49-F238E27FC236}">
                <a16:creationId xmlns:a16="http://schemas.microsoft.com/office/drawing/2014/main" id="{2716C5CF-8BF3-0019-59E2-436F01E6D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4160" y="204724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38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wo men standing on a railing&#10;&#10;Description automatically generated">
            <a:extLst>
              <a:ext uri="{FF2B5EF4-FFF2-40B4-BE49-F238E27FC236}">
                <a16:creationId xmlns:a16="http://schemas.microsoft.com/office/drawing/2014/main" id="{2B252AC9-1421-25C4-AEBD-5E32C2698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116" y="-1602317"/>
            <a:ext cx="6642099" cy="8951383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1361950" y="92275"/>
            <a:ext cx="6559769" cy="3585580"/>
          </a:xfrm>
          <a:custGeom>
            <a:avLst/>
            <a:gdLst/>
            <a:ahLst/>
            <a:cxnLst/>
            <a:rect l="l" t="t" r="r" b="b"/>
            <a:pathLst>
              <a:path w="18967778" h="10712370">
                <a:moveTo>
                  <a:pt x="0" y="0"/>
                </a:moveTo>
                <a:lnTo>
                  <a:pt x="18967778" y="0"/>
                </a:lnTo>
                <a:lnTo>
                  <a:pt x="18967778" y="10712370"/>
                </a:lnTo>
                <a:lnTo>
                  <a:pt x="0" y="10712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3" name="Freeform 3"/>
          <p:cNvSpPr/>
          <p:nvPr/>
        </p:nvSpPr>
        <p:spPr>
          <a:xfrm>
            <a:off x="-765707" y="-153935"/>
            <a:ext cx="8365753" cy="7380000"/>
          </a:xfrm>
          <a:custGeom>
            <a:avLst/>
            <a:gdLst/>
            <a:ahLst/>
            <a:cxnLst/>
            <a:rect l="l" t="t" r="r" b="b"/>
            <a:pathLst>
              <a:path w="12548630" h="11070000">
                <a:moveTo>
                  <a:pt x="0" y="0"/>
                </a:moveTo>
                <a:lnTo>
                  <a:pt x="12548629" y="0"/>
                </a:lnTo>
                <a:lnTo>
                  <a:pt x="12548629" y="11070000"/>
                </a:lnTo>
                <a:lnTo>
                  <a:pt x="0" y="1107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" b="-12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4" name="Freeform 4"/>
          <p:cNvSpPr/>
          <p:nvPr/>
        </p:nvSpPr>
        <p:spPr>
          <a:xfrm>
            <a:off x="5536119" y="-153935"/>
            <a:ext cx="1714480" cy="7380000"/>
          </a:xfrm>
          <a:custGeom>
            <a:avLst/>
            <a:gdLst/>
            <a:ahLst/>
            <a:cxnLst/>
            <a:rect l="l" t="t" r="r" b="b"/>
            <a:pathLst>
              <a:path w="2571720" h="11070000">
                <a:moveTo>
                  <a:pt x="0" y="0"/>
                </a:moveTo>
                <a:lnTo>
                  <a:pt x="2571720" y="0"/>
                </a:lnTo>
                <a:lnTo>
                  <a:pt x="2571720" y="11070000"/>
                </a:lnTo>
                <a:lnTo>
                  <a:pt x="0" y="1107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" r="-4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5" name="Freeform 5"/>
          <p:cNvSpPr/>
          <p:nvPr/>
        </p:nvSpPr>
        <p:spPr>
          <a:xfrm>
            <a:off x="2238408" y="1989000"/>
            <a:ext cx="2357522" cy="2880000"/>
          </a:xfrm>
          <a:custGeom>
            <a:avLst/>
            <a:gdLst/>
            <a:ahLst/>
            <a:cxnLst/>
            <a:rect l="l" t="t" r="r" b="b"/>
            <a:pathLst>
              <a:path w="3536283" h="4320000">
                <a:moveTo>
                  <a:pt x="0" y="0"/>
                </a:moveTo>
                <a:lnTo>
                  <a:pt x="3536283" y="0"/>
                </a:lnTo>
                <a:lnTo>
                  <a:pt x="3536283" y="4320000"/>
                </a:lnTo>
                <a:lnTo>
                  <a:pt x="0" y="4320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" r="-4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pic>
        <p:nvPicPr>
          <p:cNvPr id="7" name="Picture 6" descr="A blue and black background with white text&#10;&#10;Description automatically generated">
            <a:extLst>
              <a:ext uri="{FF2B5EF4-FFF2-40B4-BE49-F238E27FC236}">
                <a16:creationId xmlns:a16="http://schemas.microsoft.com/office/drawing/2014/main" id="{44946D8A-DB33-64FA-747B-4325DCE344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9437" y="-714052"/>
            <a:ext cx="2300100" cy="24214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BA0A-11CC-DAAC-2720-0A982671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6E7CE-CA26-9394-2BEA-CF4E2BEB90BD}"/>
              </a:ext>
            </a:extLst>
          </p:cNvPr>
          <p:cNvSpPr txBox="1"/>
          <p:nvPr/>
        </p:nvSpPr>
        <p:spPr>
          <a:xfrm>
            <a:off x="834855" y="1777133"/>
            <a:ext cx="10281920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CO" sz="2800">
                <a:ea typeface="+mn-lt"/>
                <a:cs typeface="+mn-lt"/>
              </a:rPr>
              <a:t>Planteamiento del problema</a:t>
            </a:r>
          </a:p>
          <a:p>
            <a:pPr marL="285750" indent="-285750">
              <a:buFont typeface="Arial"/>
              <a:buChar char="•"/>
            </a:pPr>
            <a:r>
              <a:rPr lang="es-CO" sz="2800"/>
              <a:t>Objetivo general</a:t>
            </a:r>
          </a:p>
          <a:p>
            <a:pPr marL="285750" indent="-285750">
              <a:buFont typeface="Arial"/>
              <a:buChar char="•"/>
            </a:pPr>
            <a:r>
              <a:rPr lang="es-CO" sz="2800"/>
              <a:t>Objetivos específicos</a:t>
            </a:r>
          </a:p>
          <a:p>
            <a:pPr marL="285750" indent="-285750">
              <a:buFont typeface="Arial"/>
              <a:buChar char="•"/>
            </a:pPr>
            <a:r>
              <a:rPr lang="es-CO" sz="2800"/>
              <a:t>Marco de referencia</a:t>
            </a:r>
          </a:p>
          <a:p>
            <a:pPr marL="285750" indent="-285750">
              <a:buFont typeface="Arial"/>
              <a:buChar char="•"/>
            </a:pPr>
            <a:r>
              <a:rPr lang="es-CO" sz="2800"/>
              <a:t>Metodología</a:t>
            </a:r>
          </a:p>
          <a:p>
            <a:pPr marL="285750" indent="-285750">
              <a:buFont typeface="Arial"/>
              <a:buChar char="•"/>
            </a:pPr>
            <a:r>
              <a:rPr lang="es-CO" sz="2800"/>
              <a:t>Conjunto de datos</a:t>
            </a:r>
          </a:p>
          <a:p>
            <a:pPr marL="285750" indent="-285750">
              <a:buFont typeface="Arial"/>
              <a:buChar char="•"/>
            </a:pPr>
            <a:r>
              <a:rPr lang="es-CO" sz="2800"/>
              <a:t>Desarrollo</a:t>
            </a:r>
          </a:p>
          <a:p>
            <a:pPr marL="285750" indent="-285750">
              <a:buFont typeface="Arial"/>
              <a:buChar char="•"/>
            </a:pPr>
            <a:r>
              <a:rPr lang="es-CO" sz="2800"/>
              <a:t>Resultados</a:t>
            </a:r>
          </a:p>
          <a:p>
            <a:pPr marL="285750" indent="-285750">
              <a:buFont typeface="Arial"/>
              <a:buChar char="•"/>
            </a:pPr>
            <a:r>
              <a:rPr lang="es-CO" sz="2800"/>
              <a:t>Despliegue</a:t>
            </a:r>
          </a:p>
          <a:p>
            <a:pPr marL="285750" indent="-285750">
              <a:buFont typeface="Arial"/>
              <a:buChar char="•"/>
            </a:pPr>
            <a:r>
              <a:rPr lang="es-CO" sz="2800"/>
              <a:t>Conclusiones</a:t>
            </a:r>
          </a:p>
        </p:txBody>
      </p:sp>
      <p:pic>
        <p:nvPicPr>
          <p:cNvPr id="7" name="Picture 6" descr="Agenda - Iconos gratis de negocio">
            <a:extLst>
              <a:ext uri="{FF2B5EF4-FFF2-40B4-BE49-F238E27FC236}">
                <a16:creationId xmlns:a16="http://schemas.microsoft.com/office/drawing/2014/main" id="{ECF52B9A-FA23-4750-CBCC-0ADE0DDF4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059" y="3144644"/>
            <a:ext cx="1841811" cy="1786055"/>
          </a:xfrm>
          <a:prstGeom prst="rect">
            <a:avLst/>
          </a:prstGeom>
        </p:spPr>
      </p:pic>
      <p:pic>
        <p:nvPicPr>
          <p:cNvPr id="13" name="Picture 12" descr="A blue and black background with white text&#10;&#10;Description automatically generated">
            <a:extLst>
              <a:ext uri="{FF2B5EF4-FFF2-40B4-BE49-F238E27FC236}">
                <a16:creationId xmlns:a16="http://schemas.microsoft.com/office/drawing/2014/main" id="{401BC282-E29A-86D0-E6D6-ED938B2C7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779" y="-714052"/>
            <a:ext cx="3749758" cy="393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61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B949-027C-15E0-DAE2-BF76BD90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Planteamiento del problema 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630DD-19FF-CD5E-EC70-721F2B466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96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s-CO">
                <a:ea typeface="+mn-lt"/>
                <a:cs typeface="+mn-lt"/>
              </a:rPr>
              <a:t>Las enfermedades de la voz, como laringitis, nódulos y parálisis, a menudo se diagnostican tardíamente, lo que agrava el problema, especialmente entre personas que dependen de su voz para su vida profesional. El diagnóstico convencional, aunque útil, puede ser invasivo e incómodo. La aplicación de aprendizaje automático en este campo podría representar una mejora en la velocidad de diagnóstico de las patologías, la calidad de este y reducir los procedimientos invasivos e incomodos para los pacientes. </a:t>
            </a:r>
            <a:endParaRPr lang="es-CO"/>
          </a:p>
          <a:p>
            <a:pPr marL="0" indent="0" algn="just">
              <a:buNone/>
            </a:pPr>
            <a:endParaRPr lang="en-US"/>
          </a:p>
        </p:txBody>
      </p:sp>
      <p:pic>
        <p:nvPicPr>
          <p:cNvPr id="5" name="Content Placeholder 3" descr="A black and white logo&#10;&#10;Description automatically generated">
            <a:extLst>
              <a:ext uri="{FF2B5EF4-FFF2-40B4-BE49-F238E27FC236}">
                <a16:creationId xmlns:a16="http://schemas.microsoft.com/office/drawing/2014/main" id="{BCC4BE95-77B6-F153-B997-71821A4EE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557" y="3700270"/>
            <a:ext cx="4126753" cy="4351338"/>
          </a:xfrm>
          <a:prstGeom prst="rect">
            <a:avLst/>
          </a:prstGeom>
        </p:spPr>
      </p:pic>
      <p:pic>
        <p:nvPicPr>
          <p:cNvPr id="6" name="Picture 5" descr="Planteamiento del problema - Iconos gratis de usuario">
            <a:extLst>
              <a:ext uri="{FF2B5EF4-FFF2-40B4-BE49-F238E27FC236}">
                <a16:creationId xmlns:a16="http://schemas.microsoft.com/office/drawing/2014/main" id="{2AB25FCB-3A5E-EFEA-DDDC-0F6D56FA4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229" y="4733693"/>
            <a:ext cx="2055541" cy="203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6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B7EF-56A3-4C2E-799C-ACD03297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Objetivo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2A842-F1C0-0AC6-87AF-ED81D04B2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15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s-CO" dirty="0">
                <a:ea typeface="+mn-lt"/>
                <a:cs typeface="+mn-lt"/>
              </a:rPr>
              <a:t>Implementar un modelo de clasificación de señales a partir de técnicas de aprendizaje automático para la identificación de patologías en la voz. </a:t>
            </a:r>
            <a:endParaRPr lang="es-CO" dirty="0"/>
          </a:p>
        </p:txBody>
      </p:sp>
      <p:pic>
        <p:nvPicPr>
          <p:cNvPr id="5" name="Picture 4" descr="A blue and black background with white text&#10;&#10;Description automatically generated">
            <a:extLst>
              <a:ext uri="{FF2B5EF4-FFF2-40B4-BE49-F238E27FC236}">
                <a16:creationId xmlns:a16="http://schemas.microsoft.com/office/drawing/2014/main" id="{9F93B881-7DF5-0B79-889A-FF4A35EF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32" y="-853442"/>
            <a:ext cx="3247954" cy="3406494"/>
          </a:xfrm>
          <a:prstGeom prst="rect">
            <a:avLst/>
          </a:prstGeom>
        </p:spPr>
      </p:pic>
      <p:pic>
        <p:nvPicPr>
          <p:cNvPr id="4" name="Picture 3" descr="Objetivo - Iconos gratis de negocios y finanzas">
            <a:extLst>
              <a:ext uri="{FF2B5EF4-FFF2-40B4-BE49-F238E27FC236}">
                <a16:creationId xmlns:a16="http://schemas.microsoft.com/office/drawing/2014/main" id="{3952CEC7-EA28-47C9-3A7C-B8601FF09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082" y="3284034"/>
            <a:ext cx="2743200" cy="2743200"/>
          </a:xfrm>
          <a:prstGeom prst="rect">
            <a:avLst/>
          </a:prstGeom>
        </p:spPr>
      </p:pic>
      <p:pic>
        <p:nvPicPr>
          <p:cNvPr id="6" name="Picture 5" descr="Objetivos - Diccionario de símbolos políticos y sociales">
            <a:extLst>
              <a:ext uri="{FF2B5EF4-FFF2-40B4-BE49-F238E27FC236}">
                <a16:creationId xmlns:a16="http://schemas.microsoft.com/office/drawing/2014/main" id="{6C622759-AD04-7F9B-9FC1-A975D3404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083" y="328403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18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3A3F-04A4-4736-FD1C-C7C2E1624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3"/>
            <a:ext cx="10515600" cy="1325563"/>
          </a:xfrm>
        </p:spPr>
        <p:txBody>
          <a:bodyPr/>
          <a:lstStyle/>
          <a:p>
            <a:r>
              <a:rPr lang="es-CO"/>
              <a:t>Objetivos específicos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BD4D3-16F7-B010-2A5A-4B4B415C0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7356"/>
            <a:ext cx="10515600" cy="37586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s-CO" sz="2400">
                <a:ea typeface="+mn-lt"/>
                <a:cs typeface="+mn-lt"/>
              </a:rPr>
              <a:t>Desarrollar un módulo de preprocesamiento de señales de la voz que limpie y verifique la correctitud de los datos.</a:t>
            </a:r>
            <a:endParaRPr lang="es-CO"/>
          </a:p>
          <a:p>
            <a:pPr algn="just"/>
            <a:r>
              <a:rPr lang="es-CO" sz="2400">
                <a:ea typeface="+mn-lt"/>
                <a:cs typeface="+mn-lt"/>
              </a:rPr>
              <a:t>Desarrollar modelos de aprendizaje automático para la clasificación binaria de señales de voz.</a:t>
            </a:r>
            <a:endParaRPr lang="es-CO" sz="2400"/>
          </a:p>
          <a:p>
            <a:pPr algn="just"/>
            <a:r>
              <a:rPr lang="es-CO" sz="2400">
                <a:ea typeface="+mn-lt"/>
                <a:cs typeface="+mn-lt"/>
              </a:rPr>
              <a:t>Realizar una búsqueda de </a:t>
            </a:r>
            <a:r>
              <a:rPr lang="es-CO" sz="2400" err="1">
                <a:ea typeface="+mn-lt"/>
                <a:cs typeface="+mn-lt"/>
              </a:rPr>
              <a:t>hiperparámetros</a:t>
            </a:r>
            <a:r>
              <a:rPr lang="es-CO" sz="2400">
                <a:ea typeface="+mn-lt"/>
                <a:cs typeface="+mn-lt"/>
              </a:rPr>
              <a:t> para los modelos propuestos.</a:t>
            </a:r>
          </a:p>
          <a:p>
            <a:pPr algn="just"/>
            <a:r>
              <a:rPr lang="es-CO" sz="2400">
                <a:ea typeface="+mn-lt"/>
                <a:cs typeface="+mn-lt"/>
              </a:rPr>
              <a:t>Desarrollar un módulo de evaluación para validar los modelos de aprendizaje automático utilizando métricas estándar.</a:t>
            </a:r>
            <a:endParaRPr lang="es-CO" sz="2400"/>
          </a:p>
          <a:p>
            <a:pPr algn="just"/>
            <a:r>
              <a:rPr lang="es-CO" sz="2400">
                <a:ea typeface="+mn-lt"/>
                <a:cs typeface="+mn-lt"/>
              </a:rPr>
              <a:t>Desarrollar una aplicación web que permita desplegar los resultados del modelo.</a:t>
            </a:r>
            <a:endParaRPr lang="es-CO" sz="2400"/>
          </a:p>
          <a:p>
            <a:pPr marL="514350" indent="-514350" algn="just"/>
            <a:endParaRPr lang="es-CO" sz="2400"/>
          </a:p>
        </p:txBody>
      </p:sp>
      <p:pic>
        <p:nvPicPr>
          <p:cNvPr id="5" name="Content Placeholder 3" descr="A black and white logo&#10;&#10;Description automatically generated">
            <a:extLst>
              <a:ext uri="{FF2B5EF4-FFF2-40B4-BE49-F238E27FC236}">
                <a16:creationId xmlns:a16="http://schemas.microsoft.com/office/drawing/2014/main" id="{535CD4B0-8C91-8754-5182-80914132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794" y="4242859"/>
            <a:ext cx="3243949" cy="3422070"/>
          </a:xfrm>
          <a:prstGeom prst="rect">
            <a:avLst/>
          </a:prstGeom>
        </p:spPr>
      </p:pic>
      <p:pic>
        <p:nvPicPr>
          <p:cNvPr id="4" name="Picture 3" descr="Objetivos - Especialización en Gestión Ambiental Local">
            <a:extLst>
              <a:ext uri="{FF2B5EF4-FFF2-40B4-BE49-F238E27FC236}">
                <a16:creationId xmlns:a16="http://schemas.microsoft.com/office/drawing/2014/main" id="{F27955AB-F321-F3F7-3527-0CC5C492A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620" y="4442943"/>
            <a:ext cx="2743199" cy="241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94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EFC7-0BFC-8132-7605-6FBDB1375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Marco de referencia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36CBE-0491-6060-6F6E-37F37D188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932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CO"/>
              <a:t>Aprendizaje automático.</a:t>
            </a:r>
          </a:p>
          <a:p>
            <a:r>
              <a:rPr lang="es-CO"/>
              <a:t>Aprendizaje profundo.</a:t>
            </a:r>
          </a:p>
          <a:p>
            <a:r>
              <a:rPr lang="es-CO"/>
              <a:t>Métricas de validación.</a:t>
            </a:r>
          </a:p>
          <a:p>
            <a:r>
              <a:rPr lang="es-CO"/>
              <a:t>Patologías en la voz.</a:t>
            </a:r>
          </a:p>
          <a:p>
            <a:r>
              <a:rPr lang="es-CO"/>
              <a:t>Espectrogramas.</a:t>
            </a:r>
          </a:p>
          <a:p>
            <a:r>
              <a:rPr lang="es-CO"/>
              <a:t>Amplitud de onda.</a:t>
            </a:r>
          </a:p>
        </p:txBody>
      </p:sp>
      <p:pic>
        <p:nvPicPr>
          <p:cNvPr id="7" name="Picture 6" descr="Marco de referencia - Iconos gratis de negocios y finanzas">
            <a:extLst>
              <a:ext uri="{FF2B5EF4-FFF2-40B4-BE49-F238E27FC236}">
                <a16:creationId xmlns:a16="http://schemas.microsoft.com/office/drawing/2014/main" id="{BAFD1155-0A9B-A9E4-107C-611CFC06C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398" y="4791743"/>
            <a:ext cx="1767840" cy="1788160"/>
          </a:xfrm>
          <a:prstGeom prst="rect">
            <a:avLst/>
          </a:prstGeom>
        </p:spPr>
      </p:pic>
      <p:pic>
        <p:nvPicPr>
          <p:cNvPr id="11" name="Picture 10" descr="A blue and black background with white text&#10;&#10;Description automatically generated">
            <a:extLst>
              <a:ext uri="{FF2B5EF4-FFF2-40B4-BE49-F238E27FC236}">
                <a16:creationId xmlns:a16="http://schemas.microsoft.com/office/drawing/2014/main" id="{A48CBDC1-4288-20AE-207D-BC18D14E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779" y="-714052"/>
            <a:ext cx="3749758" cy="3936176"/>
          </a:xfrm>
          <a:prstGeom prst="rect">
            <a:avLst/>
          </a:prstGeom>
        </p:spPr>
      </p:pic>
      <p:pic>
        <p:nvPicPr>
          <p:cNvPr id="4" name="Picture 3" descr="Icono de Marco de referencia Flaticons Lineal Color | Freepik">
            <a:extLst>
              <a:ext uri="{FF2B5EF4-FFF2-40B4-BE49-F238E27FC236}">
                <a16:creationId xmlns:a16="http://schemas.microsoft.com/office/drawing/2014/main" id="{E45AF7AD-DCC1-D7D7-50B4-4A79D01EB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4810760"/>
            <a:ext cx="1778000" cy="1778000"/>
          </a:xfrm>
          <a:prstGeom prst="rect">
            <a:avLst/>
          </a:prstGeom>
        </p:spPr>
      </p:pic>
      <p:pic>
        <p:nvPicPr>
          <p:cNvPr id="5" name="Picture 4" descr="Marco de referencia - Iconos gratis de usuario">
            <a:extLst>
              <a:ext uri="{FF2B5EF4-FFF2-40B4-BE49-F238E27FC236}">
                <a16:creationId xmlns:a16="http://schemas.microsoft.com/office/drawing/2014/main" id="{4C852309-7CC8-65D7-13A6-3225D362C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120" y="4776893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34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F36D-E9CE-F3BB-EA42-BF4F6BF7B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Metodología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2A69E-17B4-6CCC-22E4-0F2974CF7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441"/>
            <a:ext cx="4756068" cy="1154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s-CO" dirty="0"/>
              <a:t>Tipo de estudio experimental cuantitativo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28CC5C-306C-4C36-EBCA-6486E1E6AD36}"/>
              </a:ext>
            </a:extLst>
          </p:cNvPr>
          <p:cNvSpPr txBox="1">
            <a:spLocks/>
          </p:cNvSpPr>
          <p:nvPr/>
        </p:nvSpPr>
        <p:spPr>
          <a:xfrm>
            <a:off x="6099885" y="1689710"/>
            <a:ext cx="4746173" cy="1145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/>
              <a:t>Metodología CRISP-DM</a:t>
            </a:r>
          </a:p>
        </p:txBody>
      </p:sp>
      <p:pic>
        <p:nvPicPr>
          <p:cNvPr id="4" name="Picture 3" descr="upload.wikimedia.org/wikipedia/commons/b/b9/CRISP-...">
            <a:extLst>
              <a:ext uri="{FF2B5EF4-FFF2-40B4-BE49-F238E27FC236}">
                <a16:creationId xmlns:a16="http://schemas.microsoft.com/office/drawing/2014/main" id="{2A0486B4-70D0-1F43-5DC2-1B2340765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090" y="2456446"/>
            <a:ext cx="3700345" cy="3696233"/>
          </a:xfrm>
          <a:prstGeom prst="rect">
            <a:avLst/>
          </a:prstGeom>
        </p:spPr>
      </p:pic>
      <p:pic>
        <p:nvPicPr>
          <p:cNvPr id="6" name="Picture 5" descr="Icono de Experimento Generic Outline Color | Freepik">
            <a:extLst>
              <a:ext uri="{FF2B5EF4-FFF2-40B4-BE49-F238E27FC236}">
                <a16:creationId xmlns:a16="http://schemas.microsoft.com/office/drawing/2014/main" id="{9532B13D-205D-4B48-A3DF-4AB15722C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85" y="2857087"/>
            <a:ext cx="2808507" cy="2891882"/>
          </a:xfrm>
          <a:prstGeom prst="rect">
            <a:avLst/>
          </a:prstGeom>
        </p:spPr>
      </p:pic>
      <p:pic>
        <p:nvPicPr>
          <p:cNvPr id="12" name="Content Placeholder 3" descr="A black and white logo&#10;&#10;Description automatically generated">
            <a:extLst>
              <a:ext uri="{FF2B5EF4-FFF2-40B4-BE49-F238E27FC236}">
                <a16:creationId xmlns:a16="http://schemas.microsoft.com/office/drawing/2014/main" id="{6BDF0A32-AE8C-4E9D-1131-1D1F12ED4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673" y="4047713"/>
            <a:ext cx="3113850" cy="328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84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67389-1011-D9BC-0F20-433790F3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Conjunto de datos: proporción de las muestras</a:t>
            </a:r>
          </a:p>
        </p:txBody>
      </p:sp>
      <p:pic>
        <p:nvPicPr>
          <p:cNvPr id="4" name="Content Placeholder 3" descr="A pie chart with a blue triangle and a red triangle&#10;&#10;Description automatically generated">
            <a:extLst>
              <a:ext uri="{FF2B5EF4-FFF2-40B4-BE49-F238E27FC236}">
                <a16:creationId xmlns:a16="http://schemas.microsoft.com/office/drawing/2014/main" id="{95A0515B-21A3-CE16-FE1D-3F44A21B5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3948" y="1825625"/>
            <a:ext cx="4264104" cy="4509313"/>
          </a:xfrm>
        </p:spPr>
      </p:pic>
      <p:pic>
        <p:nvPicPr>
          <p:cNvPr id="6" name="Picture 5" descr="A blue and black background with white text&#10;&#10;Description automatically generated">
            <a:extLst>
              <a:ext uri="{FF2B5EF4-FFF2-40B4-BE49-F238E27FC236}">
                <a16:creationId xmlns:a16="http://schemas.microsoft.com/office/drawing/2014/main" id="{9DB79A5D-FB78-1087-CFA6-7B35C8348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779" y="-714052"/>
            <a:ext cx="3749758" cy="3936176"/>
          </a:xfrm>
          <a:prstGeom prst="rect">
            <a:avLst/>
          </a:prstGeom>
        </p:spPr>
      </p:pic>
      <p:pic>
        <p:nvPicPr>
          <p:cNvPr id="3" name="Picture 2" descr="Análisis de los datos - Iconos gratis de márketing">
            <a:extLst>
              <a:ext uri="{FF2B5EF4-FFF2-40B4-BE49-F238E27FC236}">
                <a16:creationId xmlns:a16="http://schemas.microsoft.com/office/drawing/2014/main" id="{5866DA93-269F-874B-F03E-4167FD5E6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120" y="3002280"/>
            <a:ext cx="2123440" cy="2164080"/>
          </a:xfrm>
          <a:prstGeom prst="rect">
            <a:avLst/>
          </a:prstGeom>
        </p:spPr>
      </p:pic>
      <p:pic>
        <p:nvPicPr>
          <p:cNvPr id="5" name="Picture 4" descr="Procesamiento de datos - Iconos gratis de diverso">
            <a:extLst>
              <a:ext uri="{FF2B5EF4-FFF2-40B4-BE49-F238E27FC236}">
                <a16:creationId xmlns:a16="http://schemas.microsoft.com/office/drawing/2014/main" id="{931BFCD3-1395-87FF-C068-E20F617E5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4480" y="2992120"/>
            <a:ext cx="21945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41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8338D-1AFA-F342-7421-54736F4C6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Conjunto de datos: técnicas clásicas</a:t>
            </a:r>
          </a:p>
        </p:txBody>
      </p:sp>
      <p:pic>
        <p:nvPicPr>
          <p:cNvPr id="6" name="Picture 5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10129EF7-3288-64AD-F290-66010656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884" y="1987562"/>
            <a:ext cx="6096000" cy="3048000"/>
          </a:xfrm>
          <a:prstGeom prst="rect">
            <a:avLst/>
          </a:prstGeom>
        </p:spPr>
      </p:pic>
      <p:pic>
        <p:nvPicPr>
          <p:cNvPr id="7" name="Picture 6" descr="A blue line graph with white background&#10;&#10;Description automatically generated">
            <a:extLst>
              <a:ext uri="{FF2B5EF4-FFF2-40B4-BE49-F238E27FC236}">
                <a16:creationId xmlns:a16="http://schemas.microsoft.com/office/drawing/2014/main" id="{9479EAC3-0C39-8C72-3DC2-A432396A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" y="1991934"/>
            <a:ext cx="6096000" cy="3048000"/>
          </a:xfrm>
          <a:prstGeom prst="rect">
            <a:avLst/>
          </a:prstGeom>
        </p:spPr>
      </p:pic>
      <p:pic>
        <p:nvPicPr>
          <p:cNvPr id="10" name="Content Placeholder 3" descr="A black and white logo&#10;&#10;Description automatically generated">
            <a:extLst>
              <a:ext uri="{FF2B5EF4-FFF2-40B4-BE49-F238E27FC236}">
                <a16:creationId xmlns:a16="http://schemas.microsoft.com/office/drawing/2014/main" id="{A8091746-9663-27E1-6145-232BE6DCA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7820" y="3703884"/>
            <a:ext cx="3606363" cy="38030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B8045C-81DC-96D4-7287-9ECCCC1A580D}"/>
              </a:ext>
            </a:extLst>
          </p:cNvPr>
          <p:cNvSpPr txBox="1"/>
          <p:nvPr/>
        </p:nvSpPr>
        <p:spPr>
          <a:xfrm>
            <a:off x="2537615" y="5060289"/>
            <a:ext cx="1581615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Voz Saludable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BEA70-E68B-1B99-8A71-D6CFAE6D4D34}"/>
              </a:ext>
            </a:extLst>
          </p:cNvPr>
          <p:cNvSpPr txBox="1"/>
          <p:nvPr/>
        </p:nvSpPr>
        <p:spPr>
          <a:xfrm>
            <a:off x="8206152" y="5134630"/>
            <a:ext cx="169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Voz</a:t>
            </a:r>
            <a:r>
              <a:rPr lang="es-419"/>
              <a:t> Patológica</a:t>
            </a:r>
          </a:p>
        </p:txBody>
      </p:sp>
      <p:pic>
        <p:nvPicPr>
          <p:cNvPr id="3" name="Picture 2" descr="Diseño PNG Y SVG De Icono De Onda De Sonido Para Camisetas">
            <a:extLst>
              <a:ext uri="{FF2B5EF4-FFF2-40B4-BE49-F238E27FC236}">
                <a16:creationId xmlns:a16="http://schemas.microsoft.com/office/drawing/2014/main" id="{D17AD72E-D6B7-66DE-01D1-153EC5604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600" y="5129800"/>
            <a:ext cx="1597120" cy="15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55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329</Words>
  <Application>Microsoft Office PowerPoint</Application>
  <PresentationFormat>Panorámica</PresentationFormat>
  <Paragraphs>52</Paragraphs>
  <Slides>16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Identificación automática de patologías en la voz a partir de técnicas de aprendizaje automático</vt:lpstr>
      <vt:lpstr>Agenda</vt:lpstr>
      <vt:lpstr>Planteamiento del problema </vt:lpstr>
      <vt:lpstr>Objetivo general</vt:lpstr>
      <vt:lpstr>Objetivos específicos</vt:lpstr>
      <vt:lpstr>Marco de referencia</vt:lpstr>
      <vt:lpstr>Metodología</vt:lpstr>
      <vt:lpstr>Conjunto de datos: proporción de las muestras</vt:lpstr>
      <vt:lpstr>Conjunto de datos: técnicas clásicas</vt:lpstr>
      <vt:lpstr>Conjunto de datos: técnicas aprendizaje profundo</vt:lpstr>
      <vt:lpstr>Aumento de datos y normalización</vt:lpstr>
      <vt:lpstr>Desarrollo e implementación</vt:lpstr>
      <vt:lpstr>Resultados</vt:lpstr>
      <vt:lpstr>Despliegue</vt:lpstr>
      <vt:lpstr>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Juan Acosta</cp:lastModifiedBy>
  <cp:revision>26</cp:revision>
  <dcterms:created xsi:type="dcterms:W3CDTF">2024-09-14T19:39:12Z</dcterms:created>
  <dcterms:modified xsi:type="dcterms:W3CDTF">2024-10-24T16:40:27Z</dcterms:modified>
</cp:coreProperties>
</file>